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442" r:id="rId3"/>
    <p:sldId id="443" r:id="rId4"/>
    <p:sldId id="440" r:id="rId5"/>
    <p:sldId id="441" r:id="rId6"/>
    <p:sldId id="437" r:id="rId7"/>
    <p:sldId id="438" r:id="rId8"/>
    <p:sldId id="280" r:id="rId9"/>
    <p:sldId id="439" r:id="rId10"/>
    <p:sldId id="434" r:id="rId11"/>
    <p:sldId id="407" r:id="rId12"/>
    <p:sldId id="436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4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54"/>
    <p:restoredTop sz="94778"/>
  </p:normalViewPr>
  <p:slideViewPr>
    <p:cSldViewPr snapToGrid="0" snapToObjects="1">
      <p:cViewPr varScale="1">
        <p:scale>
          <a:sx n="62" d="100"/>
          <a:sy n="62" d="100"/>
        </p:scale>
        <p:origin x="224" y="6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D4999-5D35-8B42-B6B5-2FEB9BFE7AB8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468E7-66F3-AB42-8609-EC5F53621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518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30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284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201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5733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2953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8545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6468E7-66F3-AB42-8609-EC5F53621984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28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986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071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074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nl-NL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160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0769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7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65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37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
Tweede niveau
Derde niveau
Vierde niveau
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05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
Tweede niveau
Derde niveau
Vierde niveau
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41E54C8-836F-A447-8F53-1D7FF0DE8B4B}" type="datetimeFigureOut">
              <a:rPr lang="nl-NL" smtClean="0"/>
              <a:t>12-01-2021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87B1035-6FD0-E94D-88A6-C6AC0870A17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47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FA5C3E-D953-EA46-ACED-690FD0F300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B1 </a:t>
            </a:r>
            <a:r>
              <a:rPr lang="nl-NL" dirty="0" err="1"/>
              <a:t>conversation</a:t>
            </a:r>
            <a:r>
              <a:rPr lang="nl-NL" dirty="0"/>
              <a:t> &amp; </a:t>
            </a:r>
            <a:r>
              <a:rPr lang="nl-NL" dirty="0" err="1"/>
              <a:t>speaking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903317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Speaking</a:t>
            </a:r>
            <a:r>
              <a:rPr lang="nl-NL" sz="6000" dirty="0"/>
              <a:t> test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In week 9 </a:t>
            </a:r>
            <a:r>
              <a:rPr lang="nl-NL" sz="2400" dirty="0" err="1"/>
              <a:t>you’ll</a:t>
            </a:r>
            <a:r>
              <a:rPr lang="nl-NL" sz="2400" dirty="0"/>
              <a:t> do a </a:t>
            </a:r>
            <a:r>
              <a:rPr lang="nl-NL" sz="2400" dirty="0" err="1"/>
              <a:t>speaking</a:t>
            </a:r>
            <a:r>
              <a:rPr lang="nl-NL" sz="2400" dirty="0"/>
              <a:t> test in pairs. </a:t>
            </a:r>
            <a:r>
              <a:rPr lang="nl-NL" sz="2400" dirty="0" err="1"/>
              <a:t>During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speaking</a:t>
            </a:r>
            <a:r>
              <a:rPr lang="nl-NL" sz="2400" dirty="0"/>
              <a:t> test </a:t>
            </a:r>
            <a:r>
              <a:rPr lang="nl-NL" sz="2400" dirty="0" err="1"/>
              <a:t>you’ll</a:t>
            </a:r>
            <a:r>
              <a:rPr lang="nl-NL" sz="2400" dirty="0"/>
              <a:t> have a </a:t>
            </a:r>
            <a:r>
              <a:rPr lang="nl-NL" sz="2400" dirty="0" err="1"/>
              <a:t>debate</a:t>
            </a:r>
            <a:r>
              <a:rPr lang="nl-NL" sz="2400" dirty="0"/>
              <a:t> in English.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The </a:t>
            </a:r>
            <a:r>
              <a:rPr lang="nl-NL" sz="2400" dirty="0" err="1"/>
              <a:t>debate</a:t>
            </a:r>
            <a:r>
              <a:rPr lang="nl-NL" sz="2400" dirty="0"/>
              <a:t> </a:t>
            </a:r>
            <a:r>
              <a:rPr lang="nl-NL" sz="2400" dirty="0" err="1"/>
              <a:t>consists</a:t>
            </a:r>
            <a:r>
              <a:rPr lang="nl-NL" sz="2400" dirty="0"/>
              <a:t>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/>
              <a:t>Monologue: 2x3 minutes (</a:t>
            </a:r>
            <a:r>
              <a:rPr lang="nl-NL" sz="2200" dirty="0" err="1"/>
              <a:t>for</a:t>
            </a:r>
            <a:r>
              <a:rPr lang="nl-NL" sz="2200" dirty="0"/>
              <a:t> </a:t>
            </a:r>
            <a:r>
              <a:rPr lang="nl-NL" sz="2200" dirty="0" err="1"/>
              <a:t>and</a:t>
            </a:r>
            <a:r>
              <a:rPr lang="nl-NL" sz="2200" dirty="0"/>
              <a:t> </a:t>
            </a:r>
            <a:r>
              <a:rPr lang="nl-NL" sz="2200" dirty="0" err="1"/>
              <a:t>against</a:t>
            </a:r>
            <a:r>
              <a:rPr lang="nl-NL" sz="2200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 err="1"/>
              <a:t>Debate</a:t>
            </a:r>
            <a:r>
              <a:rPr lang="nl-NL" sz="2200" dirty="0"/>
              <a:t>: 5 minutes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/>
              <a:t>Question time: 4 minutes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err="1"/>
              <a:t>During</a:t>
            </a:r>
            <a:r>
              <a:rPr lang="nl-NL" sz="2400" dirty="0"/>
              <a:t> week 7 </a:t>
            </a:r>
            <a:r>
              <a:rPr lang="nl-NL" sz="2400" dirty="0" err="1"/>
              <a:t>and</a:t>
            </a:r>
            <a:r>
              <a:rPr lang="nl-NL" sz="2400" dirty="0"/>
              <a:t> 8 </a:t>
            </a:r>
            <a:r>
              <a:rPr lang="nl-NL" sz="2400" dirty="0" err="1"/>
              <a:t>you’ll</a:t>
            </a:r>
            <a:r>
              <a:rPr lang="nl-NL" sz="2400" dirty="0"/>
              <a:t> </a:t>
            </a:r>
            <a:r>
              <a:rPr lang="nl-NL" sz="2400" dirty="0" err="1"/>
              <a:t>prepare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debate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receive</a:t>
            </a:r>
            <a:r>
              <a:rPr lang="nl-NL" sz="2400" dirty="0"/>
              <a:t> </a:t>
            </a:r>
            <a:r>
              <a:rPr lang="nl-NL" sz="2400" dirty="0" err="1"/>
              <a:t>instruction</a:t>
            </a:r>
            <a:r>
              <a:rPr lang="nl-NL" sz="2400" dirty="0"/>
              <a:t> </a:t>
            </a:r>
            <a:r>
              <a:rPr lang="nl-NL" sz="2400" dirty="0" err="1"/>
              <a:t>about</a:t>
            </a:r>
            <a:r>
              <a:rPr lang="nl-NL" sz="2400" dirty="0"/>
              <a:t> debating. 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9769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565" y="343169"/>
            <a:ext cx="8128000" cy="668050"/>
          </a:xfrm>
        </p:spPr>
        <p:txBody>
          <a:bodyPr>
            <a:normAutofit fontScale="90000"/>
          </a:bodyPr>
          <a:lstStyle/>
          <a:p>
            <a:r>
              <a:rPr lang="nl-NL" sz="6000" dirty="0"/>
              <a:t>Schedule: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08E6469B-1CF2-1247-94C5-A9CDE3B86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80928"/>
              </p:ext>
            </p:extLst>
          </p:nvPr>
        </p:nvGraphicFramePr>
        <p:xfrm>
          <a:off x="2073564" y="1280775"/>
          <a:ext cx="9455290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4355">
                  <a:extLst>
                    <a:ext uri="{9D8B030D-6E8A-4147-A177-3AD203B41FA5}">
                      <a16:colId xmlns:a16="http://schemas.microsoft.com/office/drawing/2014/main" val="2567772724"/>
                    </a:ext>
                  </a:extLst>
                </a:gridCol>
                <a:gridCol w="7660935">
                  <a:extLst>
                    <a:ext uri="{9D8B030D-6E8A-4147-A177-3AD203B41FA5}">
                      <a16:colId xmlns:a16="http://schemas.microsoft.com/office/drawing/2014/main" val="38539755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Lesson</a:t>
                      </a:r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62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5/1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Assignment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explanation</a:t>
                      </a:r>
                      <a:r>
                        <a:rPr lang="nl-NL" sz="2400" dirty="0"/>
                        <a:t> &amp; start </a:t>
                      </a:r>
                      <a:r>
                        <a:rPr lang="nl-NL" sz="2400" dirty="0" err="1"/>
                        <a:t>preparation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by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choosing</a:t>
                      </a:r>
                      <a:r>
                        <a:rPr lang="nl-NL" sz="2400" dirty="0"/>
                        <a:t> a topic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creating</a:t>
                      </a:r>
                      <a:r>
                        <a:rPr lang="nl-NL" sz="2400" dirty="0"/>
                        <a:t> a </a:t>
                      </a:r>
                      <a:r>
                        <a:rPr lang="nl-NL" sz="2400" dirty="0" err="1"/>
                        <a:t>mindmap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about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your</a:t>
                      </a:r>
                      <a:r>
                        <a:rPr lang="nl-NL" sz="2400" dirty="0"/>
                        <a:t> 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060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7/1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Learning </a:t>
                      </a:r>
                      <a:r>
                        <a:rPr lang="nl-NL" sz="2400" dirty="0" err="1"/>
                        <a:t>about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linking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words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enumerations</a:t>
                      </a:r>
                      <a:r>
                        <a:rPr lang="nl-NL" sz="2400" dirty="0"/>
                        <a:t>.</a:t>
                      </a:r>
                    </a:p>
                    <a:p>
                      <a:r>
                        <a:rPr lang="nl-NL" sz="2400" dirty="0" err="1"/>
                        <a:t>Researching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your</a:t>
                      </a:r>
                      <a:r>
                        <a:rPr lang="nl-NL" sz="2400" dirty="0"/>
                        <a:t> topic, </a:t>
                      </a:r>
                      <a:r>
                        <a:rPr lang="nl-NL" sz="2400" dirty="0" err="1"/>
                        <a:t>arguments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for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against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add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findings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to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the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mindmap</a:t>
                      </a:r>
                      <a:r>
                        <a:rPr lang="nl-NL" sz="24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384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12/1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/>
                        <a:t>Stakeholder analysis (</a:t>
                      </a:r>
                      <a:r>
                        <a:rPr lang="nl-NL" sz="2400" dirty="0" err="1"/>
                        <a:t>find</a:t>
                      </a:r>
                      <a:r>
                        <a:rPr lang="nl-NL" sz="2400" dirty="0"/>
                        <a:t> information on stakeholders </a:t>
                      </a:r>
                      <a:r>
                        <a:rPr lang="nl-NL" sz="2400" dirty="0" err="1"/>
                        <a:t>and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add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findings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to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the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mindmap</a:t>
                      </a:r>
                      <a:r>
                        <a:rPr lang="nl-NL" sz="2400" dirty="0"/>
                        <a:t>).</a:t>
                      </a:r>
                    </a:p>
                    <a:p>
                      <a:r>
                        <a:rPr lang="nl-NL" sz="2400" dirty="0" err="1"/>
                        <a:t>Optional</a:t>
                      </a:r>
                      <a:r>
                        <a:rPr lang="nl-NL" sz="2400" dirty="0"/>
                        <a:t>: </a:t>
                      </a:r>
                      <a:r>
                        <a:rPr lang="nl-NL" sz="2400" dirty="0" err="1"/>
                        <a:t>create</a:t>
                      </a:r>
                      <a:r>
                        <a:rPr lang="nl-NL" sz="2400" dirty="0"/>
                        <a:t> a futures </a:t>
                      </a:r>
                      <a:r>
                        <a:rPr lang="nl-NL" sz="2400" dirty="0" err="1"/>
                        <a:t>wheel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about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the</a:t>
                      </a:r>
                      <a:r>
                        <a:rPr lang="nl-NL" sz="2400" dirty="0"/>
                        <a:t> topic.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7269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14/1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Persuasion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techniques</a:t>
                      </a:r>
                      <a:r>
                        <a:rPr lang="nl-NL" sz="2400" dirty="0"/>
                        <a:t> &amp; </a:t>
                      </a:r>
                      <a:r>
                        <a:rPr lang="nl-NL" sz="2400" dirty="0" err="1"/>
                        <a:t>practise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debate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63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Tue</a:t>
                      </a:r>
                      <a:r>
                        <a:rPr lang="nl-NL" sz="2400" dirty="0"/>
                        <a:t> 19/1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Debate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groups</a:t>
                      </a:r>
                      <a:r>
                        <a:rPr lang="nl-NL" sz="2400" dirty="0"/>
                        <a:t> 1&amp;2 Jorn, Sam &amp; </a:t>
                      </a:r>
                      <a:r>
                        <a:rPr lang="nl-NL" sz="2400" dirty="0" err="1"/>
                        <a:t>Soumeiya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134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2400" dirty="0" err="1"/>
                        <a:t>Thu</a:t>
                      </a:r>
                      <a:r>
                        <a:rPr lang="nl-NL" sz="2400" dirty="0"/>
                        <a:t> 21/1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Debate</a:t>
                      </a:r>
                      <a:r>
                        <a:rPr lang="nl-NL" sz="2400" dirty="0"/>
                        <a:t> </a:t>
                      </a:r>
                      <a:r>
                        <a:rPr lang="nl-NL" sz="2400" dirty="0" err="1"/>
                        <a:t>groups</a:t>
                      </a:r>
                      <a:r>
                        <a:rPr lang="nl-NL" sz="2400" dirty="0"/>
                        <a:t> 3&amp;4 </a:t>
                      </a:r>
                      <a:r>
                        <a:rPr lang="nl-NL" sz="2400" dirty="0" err="1"/>
                        <a:t>Maeva,Meike&amp;Vicky</a:t>
                      </a:r>
                      <a:r>
                        <a:rPr lang="nl-NL" sz="2400"/>
                        <a:t>| Mika</a:t>
                      </a:r>
                      <a:r>
                        <a:rPr lang="nl-NL" sz="2400" dirty="0" err="1"/>
                        <a:t>&amp;Sander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730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920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Choice</a:t>
            </a:r>
            <a:r>
              <a:rPr lang="nl-NL" sz="6000" dirty="0"/>
              <a:t> of topics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Sugar tax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No cars in the city </a:t>
            </a:r>
            <a:r>
              <a:rPr lang="en-US" dirty="0" err="1"/>
              <a:t>centres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High taxes for multinationals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Organic food subsidies</a:t>
            </a: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Pollution tax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Own topic</a:t>
            </a:r>
            <a:endParaRPr lang="nl-NL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45597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Persuasion</a:t>
            </a:r>
            <a:r>
              <a:rPr lang="nl-NL" dirty="0"/>
              <a:t> in </a:t>
            </a:r>
            <a:r>
              <a:rPr lang="nl-NL" dirty="0" err="1"/>
              <a:t>debates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77504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8" y="343169"/>
            <a:ext cx="11859491" cy="668050"/>
          </a:xfrm>
        </p:spPr>
        <p:txBody>
          <a:bodyPr>
            <a:noAutofit/>
          </a:bodyPr>
          <a:lstStyle/>
          <a:p>
            <a:r>
              <a:rPr lang="nl-NL" sz="4400" dirty="0" err="1"/>
              <a:t>psychologically</a:t>
            </a:r>
            <a:r>
              <a:rPr lang="nl-NL" sz="4400" dirty="0"/>
              <a:t> proven </a:t>
            </a:r>
            <a:r>
              <a:rPr lang="nl-NL" sz="3600" dirty="0"/>
              <a:t>(Dirty) </a:t>
            </a:r>
            <a:r>
              <a:rPr lang="nl-NL" sz="4400" dirty="0" err="1"/>
              <a:t>Persuasion</a:t>
            </a:r>
            <a:r>
              <a:rPr lang="nl-NL" sz="4400" dirty="0"/>
              <a:t> </a:t>
            </a:r>
            <a:r>
              <a:rPr lang="nl-NL" sz="4400" dirty="0" err="1"/>
              <a:t>techniques</a:t>
            </a:r>
            <a:endParaRPr lang="nl-NL" sz="44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26100" y="1011219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Use</a:t>
            </a:r>
            <a:r>
              <a:rPr lang="nl-NL" sz="2400" dirty="0"/>
              <a:t> ’we’ – </a:t>
            </a:r>
            <a:r>
              <a:rPr lang="nl-NL" sz="2400" dirty="0" err="1"/>
              <a:t>create</a:t>
            </a:r>
            <a:r>
              <a:rPr lang="nl-NL" sz="2400" dirty="0"/>
              <a:t> a feeling of </a:t>
            </a:r>
            <a:r>
              <a:rPr lang="nl-NL" sz="2400" dirty="0" err="1"/>
              <a:t>togetherness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audience</a:t>
            </a:r>
            <a:r>
              <a:rPr lang="nl-NL" sz="2400" dirty="0"/>
              <a:t>. Search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something</a:t>
            </a:r>
            <a:r>
              <a:rPr lang="nl-NL" sz="2400" dirty="0"/>
              <a:t> in common – we trust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who</a:t>
            </a:r>
            <a:r>
              <a:rPr lang="nl-NL" sz="2400" dirty="0"/>
              <a:t> have a shared </a:t>
            </a:r>
            <a:r>
              <a:rPr lang="nl-NL" sz="2400" dirty="0" err="1"/>
              <a:t>identity</a:t>
            </a:r>
            <a:r>
              <a:rPr lang="nl-NL" sz="2400" dirty="0"/>
              <a:t> (research shows).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Create</a:t>
            </a:r>
            <a:r>
              <a:rPr lang="nl-NL" sz="2400" dirty="0"/>
              <a:t> </a:t>
            </a:r>
            <a:r>
              <a:rPr lang="nl-NL" sz="2400" dirty="0" err="1"/>
              <a:t>anticipation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make </a:t>
            </a:r>
            <a:r>
              <a:rPr lang="nl-NL" sz="2400" dirty="0" err="1"/>
              <a:t>promises</a:t>
            </a:r>
            <a:r>
              <a:rPr lang="nl-NL" sz="2400" dirty="0"/>
              <a:t> (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don’t</a:t>
            </a:r>
            <a:r>
              <a:rPr lang="nl-NL" sz="2400" dirty="0"/>
              <a:t> </a:t>
            </a:r>
            <a:r>
              <a:rPr lang="nl-NL" sz="2400" dirty="0" err="1"/>
              <a:t>need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keep) – </a:t>
            </a:r>
            <a:r>
              <a:rPr lang="nl-NL" sz="2400" dirty="0" err="1"/>
              <a:t>imagine</a:t>
            </a:r>
            <a:r>
              <a:rPr lang="nl-NL" sz="2400" dirty="0"/>
              <a:t> </a:t>
            </a:r>
            <a:r>
              <a:rPr lang="nl-NL" sz="2400" dirty="0" err="1"/>
              <a:t>when</a:t>
            </a:r>
            <a:r>
              <a:rPr lang="nl-NL" sz="2400" dirty="0"/>
              <a:t> </a:t>
            </a:r>
            <a:r>
              <a:rPr lang="nl-NL" sz="2400" dirty="0" err="1"/>
              <a:t>cars</a:t>
            </a:r>
            <a:r>
              <a:rPr lang="nl-NL" sz="2400" dirty="0"/>
              <a:t> are no </a:t>
            </a:r>
            <a:r>
              <a:rPr lang="nl-NL" sz="2400" dirty="0" err="1"/>
              <a:t>longer</a:t>
            </a:r>
            <a:r>
              <a:rPr lang="nl-NL" sz="2400" dirty="0"/>
              <a:t> </a:t>
            </a:r>
            <a:r>
              <a:rPr lang="nl-NL" sz="2400" dirty="0" err="1"/>
              <a:t>allowed</a:t>
            </a:r>
            <a:r>
              <a:rPr lang="nl-NL" sz="2400" dirty="0"/>
              <a:t> in </a:t>
            </a:r>
            <a:r>
              <a:rPr lang="nl-NL" sz="2400" dirty="0" err="1"/>
              <a:t>city</a:t>
            </a:r>
            <a:r>
              <a:rPr lang="nl-NL" sz="2400" dirty="0"/>
              <a:t> </a:t>
            </a:r>
            <a:r>
              <a:rPr lang="nl-NL" sz="2400" dirty="0" err="1"/>
              <a:t>centres</a:t>
            </a:r>
            <a:r>
              <a:rPr lang="nl-NL" sz="2400" dirty="0"/>
              <a:t>, we  </a:t>
            </a:r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create</a:t>
            </a:r>
            <a:r>
              <a:rPr lang="nl-NL" sz="2400" dirty="0"/>
              <a:t> </a:t>
            </a:r>
            <a:r>
              <a:rPr lang="nl-NL" sz="2400" dirty="0" err="1"/>
              <a:t>beaufiul</a:t>
            </a:r>
            <a:r>
              <a:rPr lang="nl-NL" sz="2400" dirty="0"/>
              <a:t> </a:t>
            </a:r>
            <a:r>
              <a:rPr lang="nl-NL" sz="2400" dirty="0" err="1"/>
              <a:t>parks</a:t>
            </a:r>
            <a:r>
              <a:rPr lang="nl-NL" sz="2400" dirty="0"/>
              <a:t> </a:t>
            </a:r>
            <a:r>
              <a:rPr lang="nl-NL" sz="2400" dirty="0" err="1"/>
              <a:t>instead</a:t>
            </a:r>
            <a:r>
              <a:rPr lang="nl-NL" sz="2400" dirty="0"/>
              <a:t> of </a:t>
            </a:r>
            <a:r>
              <a:rPr lang="nl-NL" sz="2400" dirty="0" err="1"/>
              <a:t>roads</a:t>
            </a:r>
            <a:r>
              <a:rPr lang="nl-NL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Research shows – </a:t>
            </a:r>
            <a:r>
              <a:rPr lang="nl-NL" sz="2400" dirty="0" err="1"/>
              <a:t>use</a:t>
            </a:r>
            <a:r>
              <a:rPr lang="nl-NL" sz="2400" dirty="0"/>
              <a:t>/</a:t>
            </a:r>
            <a:r>
              <a:rPr lang="nl-NL" sz="2400" dirty="0" err="1"/>
              <a:t>abuse</a:t>
            </a:r>
            <a:r>
              <a:rPr lang="nl-NL" sz="2400" dirty="0"/>
              <a:t> research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convince</a:t>
            </a:r>
            <a:r>
              <a:rPr lang="nl-NL" sz="2400" dirty="0"/>
              <a:t>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audience</a:t>
            </a:r>
            <a:r>
              <a:rPr lang="nl-NL" sz="2400" dirty="0"/>
              <a:t>/</a:t>
            </a:r>
            <a:r>
              <a:rPr lang="nl-NL" sz="2400" dirty="0" err="1"/>
              <a:t>other</a:t>
            </a:r>
            <a:r>
              <a:rPr lang="nl-NL" sz="2400" dirty="0"/>
              <a:t> party. How on </a:t>
            </a:r>
            <a:r>
              <a:rPr lang="nl-NL" sz="2400" dirty="0" err="1"/>
              <a:t>earth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they</a:t>
            </a:r>
            <a:r>
              <a:rPr lang="nl-NL" sz="2400" dirty="0"/>
              <a:t> </a:t>
            </a:r>
            <a:r>
              <a:rPr lang="nl-NL" sz="2400" dirty="0" err="1"/>
              <a:t>disagree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something</a:t>
            </a:r>
            <a:r>
              <a:rPr lang="nl-NL" sz="2400" dirty="0"/>
              <a:t> </a:t>
            </a:r>
            <a:r>
              <a:rPr lang="nl-NL" sz="2400" dirty="0" err="1"/>
              <a:t>that</a:t>
            </a:r>
            <a:r>
              <a:rPr lang="nl-NL" sz="2400" dirty="0"/>
              <a:t> (</a:t>
            </a:r>
            <a:r>
              <a:rPr lang="nl-NL" sz="2400" dirty="0" err="1"/>
              <a:t>you</a:t>
            </a:r>
            <a:r>
              <a:rPr lang="nl-NL" sz="2400" dirty="0"/>
              <a:t> say) is a proven </a:t>
            </a:r>
            <a:r>
              <a:rPr lang="nl-NL" sz="2400" dirty="0" err="1"/>
              <a:t>fact</a:t>
            </a:r>
            <a:r>
              <a:rPr lang="nl-NL" sz="2400" dirty="0"/>
              <a:t>?! </a:t>
            </a:r>
            <a:r>
              <a:rPr lang="nl-NL" sz="2400" dirty="0" err="1"/>
              <a:t>Moreover</a:t>
            </a:r>
            <a:r>
              <a:rPr lang="nl-NL" sz="2400" dirty="0"/>
              <a:t>, </a:t>
            </a:r>
            <a:r>
              <a:rPr lang="nl-NL" sz="2400" dirty="0" err="1"/>
              <a:t>if</a:t>
            </a:r>
            <a:r>
              <a:rPr lang="nl-NL" sz="2400" dirty="0"/>
              <a:t>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cite</a:t>
            </a:r>
            <a:r>
              <a:rPr lang="nl-NL" sz="2400" dirty="0"/>
              <a:t> </a:t>
            </a:r>
            <a:r>
              <a:rPr lang="nl-NL" sz="2400" dirty="0" err="1"/>
              <a:t>so</a:t>
            </a:r>
            <a:r>
              <a:rPr lang="nl-NL" sz="2400" dirty="0"/>
              <a:t> </a:t>
            </a:r>
            <a:r>
              <a:rPr lang="nl-NL" sz="2400" dirty="0" err="1"/>
              <a:t>much</a:t>
            </a:r>
            <a:r>
              <a:rPr lang="nl-NL" sz="2400" dirty="0"/>
              <a:t> fake ‘</a:t>
            </a:r>
            <a:r>
              <a:rPr lang="nl-NL" sz="2400" dirty="0" err="1"/>
              <a:t>evidence</a:t>
            </a:r>
            <a:r>
              <a:rPr lang="nl-NL" sz="2400" dirty="0"/>
              <a:t>’, </a:t>
            </a:r>
            <a:r>
              <a:rPr lang="nl-NL" sz="2400" dirty="0" err="1"/>
              <a:t>your</a:t>
            </a:r>
            <a:r>
              <a:rPr lang="nl-NL" sz="2400" dirty="0"/>
              <a:t> opponent </a:t>
            </a:r>
            <a:r>
              <a:rPr lang="nl-NL" sz="2400" dirty="0" err="1"/>
              <a:t>doesn’t</a:t>
            </a:r>
            <a:r>
              <a:rPr lang="nl-NL" sz="2400" dirty="0"/>
              <a:t> </a:t>
            </a:r>
            <a:r>
              <a:rPr lang="nl-NL" sz="2400" dirty="0" err="1"/>
              <a:t>know</a:t>
            </a:r>
            <a:r>
              <a:rPr lang="nl-NL" sz="2400" dirty="0"/>
              <a:t> </a:t>
            </a:r>
            <a:r>
              <a:rPr lang="nl-NL" sz="2400" dirty="0" err="1"/>
              <a:t>where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start </a:t>
            </a:r>
            <a:r>
              <a:rPr lang="nl-NL" sz="2400" dirty="0" err="1"/>
              <a:t>to</a:t>
            </a:r>
            <a:r>
              <a:rPr lang="nl-NL" sz="2400" dirty="0"/>
              <a:t> correct </a:t>
            </a:r>
            <a:r>
              <a:rPr lang="nl-NL" sz="2400" dirty="0" err="1"/>
              <a:t>them</a:t>
            </a:r>
            <a:r>
              <a:rPr lang="nl-NL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Use</a:t>
            </a:r>
            <a:r>
              <a:rPr lang="nl-NL" sz="2400" dirty="0"/>
              <a:t> (</a:t>
            </a:r>
            <a:r>
              <a:rPr lang="nl-NL" sz="2400" dirty="0" err="1"/>
              <a:t>baseless</a:t>
            </a:r>
            <a:r>
              <a:rPr lang="nl-NL" sz="2400" dirty="0"/>
              <a:t>) </a:t>
            </a:r>
            <a:r>
              <a:rPr lang="nl-NL" sz="2400" dirty="0" err="1"/>
              <a:t>catchy</a:t>
            </a:r>
            <a:r>
              <a:rPr lang="nl-NL" sz="2400" dirty="0"/>
              <a:t> slogans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repeat</a:t>
            </a:r>
            <a:r>
              <a:rPr lang="nl-NL" sz="2400" dirty="0"/>
              <a:t> </a:t>
            </a:r>
            <a:r>
              <a:rPr lang="nl-NL" sz="2400" dirty="0" err="1"/>
              <a:t>them</a:t>
            </a:r>
            <a:r>
              <a:rPr lang="nl-NL" sz="2400" dirty="0"/>
              <a:t>: “Free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students</a:t>
            </a:r>
            <a:r>
              <a:rPr lang="nl-NL" sz="2400" dirty="0"/>
              <a:t>”. “</a:t>
            </a:r>
            <a:r>
              <a:rPr lang="nl-NL" sz="2400" dirty="0" err="1"/>
              <a:t>Don’t</a:t>
            </a:r>
            <a:r>
              <a:rPr lang="nl-NL" sz="2400" dirty="0"/>
              <a:t> mess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my</a:t>
            </a:r>
            <a:r>
              <a:rPr lang="nl-NL" sz="2400" dirty="0"/>
              <a:t> </a:t>
            </a:r>
            <a:r>
              <a:rPr lang="nl-NL" sz="2400" dirty="0" err="1"/>
              <a:t>sugar</a:t>
            </a:r>
            <a:r>
              <a:rPr lang="nl-NL" sz="2400" dirty="0"/>
              <a:t>” etc.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err="1"/>
              <a:t>Loss</a:t>
            </a:r>
            <a:r>
              <a:rPr lang="nl-NL" sz="2400" dirty="0"/>
              <a:t> </a:t>
            </a:r>
            <a:r>
              <a:rPr lang="nl-NL" sz="2400" dirty="0" err="1"/>
              <a:t>aversion</a:t>
            </a:r>
            <a:r>
              <a:rPr lang="nl-NL" sz="2400" dirty="0"/>
              <a:t> – </a:t>
            </a:r>
            <a:r>
              <a:rPr lang="nl-NL" sz="2400" dirty="0" err="1"/>
              <a:t>scare</a:t>
            </a:r>
            <a:r>
              <a:rPr lang="nl-NL" sz="2400" dirty="0"/>
              <a:t> </a:t>
            </a:r>
            <a:r>
              <a:rPr lang="nl-NL" sz="2400" dirty="0" err="1"/>
              <a:t>people</a:t>
            </a:r>
            <a:r>
              <a:rPr lang="nl-NL" sz="2400" dirty="0"/>
              <a:t> </a:t>
            </a:r>
            <a:r>
              <a:rPr lang="nl-NL" sz="2400" dirty="0" err="1"/>
              <a:t>into</a:t>
            </a:r>
            <a:r>
              <a:rPr lang="nl-NL" sz="2400" dirty="0"/>
              <a:t> </a:t>
            </a:r>
            <a:r>
              <a:rPr lang="nl-NL" sz="2400" dirty="0" err="1"/>
              <a:t>losing</a:t>
            </a:r>
            <a:r>
              <a:rPr lang="nl-NL" sz="2400" dirty="0"/>
              <a:t> </a:t>
            </a:r>
            <a:r>
              <a:rPr lang="nl-NL" sz="2400" dirty="0" err="1"/>
              <a:t>something</a:t>
            </a:r>
            <a:r>
              <a:rPr lang="nl-NL" sz="2400" dirty="0"/>
              <a:t> </a:t>
            </a:r>
            <a:r>
              <a:rPr lang="nl-NL" sz="2400" dirty="0" err="1"/>
              <a:t>they</a:t>
            </a:r>
            <a:r>
              <a:rPr lang="nl-NL" sz="2400" dirty="0"/>
              <a:t> </a:t>
            </a:r>
            <a:r>
              <a:rPr lang="nl-NL" sz="2400" dirty="0" err="1"/>
              <a:t>value</a:t>
            </a:r>
            <a:r>
              <a:rPr lang="nl-NL" sz="2400" dirty="0"/>
              <a:t> </a:t>
            </a:r>
            <a:r>
              <a:rPr lang="nl-NL" sz="2400" dirty="0" err="1"/>
              <a:t>if</a:t>
            </a:r>
            <a:r>
              <a:rPr lang="nl-NL" sz="2400" dirty="0"/>
              <a:t> </a:t>
            </a:r>
            <a:r>
              <a:rPr lang="nl-NL" sz="2400" dirty="0" err="1"/>
              <a:t>they</a:t>
            </a:r>
            <a:r>
              <a:rPr lang="nl-NL" sz="2400" dirty="0"/>
              <a:t> </a:t>
            </a:r>
            <a:r>
              <a:rPr lang="nl-NL" sz="2400" dirty="0" err="1"/>
              <a:t>don’t</a:t>
            </a:r>
            <a:r>
              <a:rPr lang="nl-NL" sz="2400" dirty="0"/>
              <a:t> support </a:t>
            </a:r>
            <a:r>
              <a:rPr lang="nl-NL" sz="2400" dirty="0" err="1"/>
              <a:t>your</a:t>
            </a:r>
            <a:r>
              <a:rPr lang="nl-NL" sz="2400" dirty="0"/>
              <a:t> stance.</a:t>
            </a:r>
          </a:p>
        </p:txBody>
      </p:sp>
    </p:spTree>
    <p:extLst>
      <p:ext uri="{BB962C8B-B14F-4D97-AF65-F5344CB8AC3E}">
        <p14:creationId xmlns:p14="http://schemas.microsoft.com/office/powerpoint/2010/main" val="1682737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Stakeholder analysis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14788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9418" y="343169"/>
            <a:ext cx="10162309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Who</a:t>
            </a:r>
            <a:r>
              <a:rPr lang="nl-NL" sz="6000" dirty="0"/>
              <a:t> </a:t>
            </a:r>
            <a:r>
              <a:rPr lang="nl-NL" sz="6000" dirty="0" err="1"/>
              <a:t>will</a:t>
            </a:r>
            <a:r>
              <a:rPr lang="nl-NL" sz="6000" dirty="0"/>
              <a:t> </a:t>
            </a:r>
            <a:r>
              <a:rPr lang="nl-NL" sz="6000" dirty="0" err="1"/>
              <a:t>be</a:t>
            </a:r>
            <a:r>
              <a:rPr lang="nl-NL" sz="6000" dirty="0"/>
              <a:t> </a:t>
            </a:r>
            <a:r>
              <a:rPr lang="nl-NL" sz="6000" dirty="0" err="1"/>
              <a:t>affected</a:t>
            </a:r>
            <a:r>
              <a:rPr lang="nl-NL" sz="6000" dirty="0"/>
              <a:t> </a:t>
            </a:r>
            <a:r>
              <a:rPr lang="nl-NL" sz="6000" dirty="0" err="1"/>
              <a:t>by</a:t>
            </a:r>
            <a:r>
              <a:rPr lang="nl-NL" sz="6000" dirty="0"/>
              <a:t> </a:t>
            </a:r>
            <a:r>
              <a:rPr lang="nl-NL" sz="6000" dirty="0" err="1"/>
              <a:t>your</a:t>
            </a:r>
            <a:r>
              <a:rPr lang="nl-NL" sz="6000" dirty="0"/>
              <a:t> stance?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022192" y="1168189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nl-NL" sz="2400" dirty="0"/>
              <a:t>Every student is </a:t>
            </a:r>
            <a:r>
              <a:rPr lang="nl-NL" sz="2400" dirty="0" err="1"/>
              <a:t>entitled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a gap </a:t>
            </a:r>
            <a:r>
              <a:rPr lang="nl-NL" sz="2400" dirty="0" err="1"/>
              <a:t>year</a:t>
            </a:r>
            <a:endParaRPr lang="nl-NL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Schools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 err="1"/>
              <a:t>Students</a:t>
            </a:r>
            <a:endParaRPr lang="nl-NL" sz="2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 err="1"/>
              <a:t>Businesses</a:t>
            </a:r>
            <a:endParaRPr lang="nl-NL" sz="22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Sugar </a:t>
            </a:r>
            <a:r>
              <a:rPr lang="nl-NL" sz="2400" dirty="0" err="1"/>
              <a:t>tax</a:t>
            </a:r>
            <a:endParaRPr lang="nl-NL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People </a:t>
            </a:r>
            <a:r>
              <a:rPr lang="nl-NL" sz="2200" dirty="0" err="1"/>
              <a:t>with</a:t>
            </a:r>
            <a:r>
              <a:rPr lang="nl-NL" sz="2200" dirty="0"/>
              <a:t> </a:t>
            </a:r>
            <a:r>
              <a:rPr lang="nl-NL" sz="2200" dirty="0" err="1"/>
              <a:t>little</a:t>
            </a:r>
            <a:r>
              <a:rPr lang="nl-NL" sz="2200" dirty="0"/>
              <a:t> money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People </a:t>
            </a:r>
            <a:r>
              <a:rPr lang="nl-NL" sz="2200" dirty="0" err="1"/>
              <a:t>who</a:t>
            </a:r>
            <a:r>
              <a:rPr lang="nl-NL" sz="2200" dirty="0"/>
              <a:t> like </a:t>
            </a:r>
            <a:r>
              <a:rPr lang="nl-NL" sz="2200" dirty="0" err="1"/>
              <a:t>sugar</a:t>
            </a:r>
            <a:endParaRPr lang="nl-NL" sz="2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People in bad health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 err="1"/>
              <a:t>Factories</a:t>
            </a:r>
            <a:r>
              <a:rPr lang="nl-NL" sz="2200" dirty="0"/>
              <a:t> </a:t>
            </a:r>
            <a:r>
              <a:rPr lang="nl-NL" sz="2200" dirty="0" err="1"/>
              <a:t>producing</a:t>
            </a:r>
            <a:r>
              <a:rPr lang="nl-NL" sz="2200" dirty="0"/>
              <a:t> </a:t>
            </a:r>
            <a:r>
              <a:rPr lang="nl-NL" sz="2200" dirty="0" err="1"/>
              <a:t>sweets</a:t>
            </a:r>
            <a:endParaRPr lang="nl-NL" sz="2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Health system </a:t>
            </a: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/>
              <a:t>No </a:t>
            </a:r>
            <a:r>
              <a:rPr lang="nl-NL" sz="2400" dirty="0" err="1"/>
              <a:t>cars</a:t>
            </a:r>
            <a:r>
              <a:rPr lang="nl-NL" sz="2400" dirty="0"/>
              <a:t> in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city</a:t>
            </a:r>
            <a:r>
              <a:rPr lang="nl-NL" sz="2400" dirty="0"/>
              <a:t> </a:t>
            </a:r>
            <a:r>
              <a:rPr lang="nl-NL" sz="2400" dirty="0" err="1"/>
              <a:t>centre</a:t>
            </a:r>
            <a:endParaRPr lang="nl-NL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People </a:t>
            </a:r>
            <a:r>
              <a:rPr lang="nl-NL" sz="2200" dirty="0" err="1"/>
              <a:t>with</a:t>
            </a:r>
            <a:r>
              <a:rPr lang="nl-NL" sz="2200" dirty="0"/>
              <a:t> </a:t>
            </a:r>
            <a:r>
              <a:rPr lang="nl-NL" sz="2200" dirty="0" err="1"/>
              <a:t>cars</a:t>
            </a:r>
            <a:endParaRPr lang="nl-NL" sz="2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The </a:t>
            </a:r>
            <a:r>
              <a:rPr lang="nl-NL" sz="2200" dirty="0" err="1"/>
              <a:t>government</a:t>
            </a:r>
            <a:r>
              <a:rPr lang="nl-NL" sz="2200" dirty="0"/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 err="1"/>
              <a:t>Inhabitants</a:t>
            </a:r>
            <a:endParaRPr lang="nl-NL" sz="22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nl-NL" sz="2200" dirty="0"/>
              <a:t>Shop </a:t>
            </a:r>
            <a:r>
              <a:rPr lang="nl-NL" sz="2200" dirty="0" err="1"/>
              <a:t>owners</a:t>
            </a:r>
            <a:endParaRPr lang="nl-NL" sz="2200" dirty="0"/>
          </a:p>
          <a:p>
            <a:pPr lvl="1"/>
            <a:endParaRPr lang="nl-NL" sz="2200" dirty="0"/>
          </a:p>
        </p:txBody>
      </p:sp>
    </p:spTree>
    <p:extLst>
      <p:ext uri="{BB962C8B-B14F-4D97-AF65-F5344CB8AC3E}">
        <p14:creationId xmlns:p14="http://schemas.microsoft.com/office/powerpoint/2010/main" val="3573596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Linking</a:t>
            </a:r>
            <a:r>
              <a:rPr lang="nl-NL" dirty="0"/>
              <a:t> </a:t>
            </a:r>
            <a:r>
              <a:rPr lang="nl-NL" dirty="0" err="1"/>
              <a:t>words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608162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Linking</a:t>
            </a:r>
            <a:r>
              <a:rPr lang="nl-NL" sz="6000" dirty="0"/>
              <a:t> </a:t>
            </a:r>
            <a:r>
              <a:rPr lang="nl-NL" sz="6000" dirty="0" err="1"/>
              <a:t>words</a:t>
            </a:r>
            <a:endParaRPr lang="nl-NL" sz="6000" dirty="0"/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 err="1"/>
              <a:t>Linking</a:t>
            </a:r>
            <a:r>
              <a:rPr lang="nl-NL" sz="2400" dirty="0"/>
              <a:t> </a:t>
            </a:r>
            <a:r>
              <a:rPr lang="nl-NL" sz="2400" dirty="0" err="1"/>
              <a:t>words</a:t>
            </a:r>
            <a:r>
              <a:rPr lang="nl-NL" sz="2400" dirty="0"/>
              <a:t> show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structure</a:t>
            </a:r>
            <a:r>
              <a:rPr lang="nl-NL" sz="2400" dirty="0"/>
              <a:t> of </a:t>
            </a:r>
            <a:r>
              <a:rPr lang="nl-NL" sz="2400" dirty="0" err="1"/>
              <a:t>your</a:t>
            </a:r>
            <a:r>
              <a:rPr lang="nl-NL" sz="2400" dirty="0"/>
              <a:t> </a:t>
            </a:r>
            <a:r>
              <a:rPr lang="nl-NL" sz="2400" dirty="0" err="1"/>
              <a:t>debate</a:t>
            </a:r>
            <a:r>
              <a:rPr lang="nl-NL" sz="2400" dirty="0"/>
              <a:t> </a:t>
            </a:r>
            <a:r>
              <a:rPr lang="nl-NL" sz="2400" dirty="0" err="1"/>
              <a:t>and</a:t>
            </a:r>
            <a:r>
              <a:rPr lang="nl-NL" sz="2400" dirty="0"/>
              <a:t> </a:t>
            </a:r>
            <a:r>
              <a:rPr lang="nl-NL" sz="2400" dirty="0" err="1"/>
              <a:t>your</a:t>
            </a:r>
            <a:r>
              <a:rPr lang="nl-NL" sz="2400" dirty="0"/>
              <a:t> argument.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use</a:t>
            </a:r>
            <a:r>
              <a:rPr lang="nl-NL" sz="2400" dirty="0"/>
              <a:t> </a:t>
            </a:r>
            <a:r>
              <a:rPr lang="nl-NL" sz="2400" dirty="0" err="1"/>
              <a:t>them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 err="1"/>
              <a:t>Sum</a:t>
            </a:r>
            <a:r>
              <a:rPr lang="nl-NL" sz="2400" b="1" dirty="0"/>
              <a:t> up/</a:t>
            </a:r>
            <a:r>
              <a:rPr lang="nl-NL" sz="2400" b="1" dirty="0" err="1"/>
              <a:t>enumerate</a:t>
            </a:r>
            <a:r>
              <a:rPr lang="nl-NL" sz="2400" b="1" dirty="0"/>
              <a:t> </a:t>
            </a:r>
            <a:r>
              <a:rPr lang="nl-NL" sz="2400" b="1" dirty="0" err="1"/>
              <a:t>your</a:t>
            </a:r>
            <a:r>
              <a:rPr lang="nl-NL" sz="2400" b="1" dirty="0"/>
              <a:t> points:</a:t>
            </a:r>
            <a:r>
              <a:rPr lang="nl-NL" sz="2400" dirty="0"/>
              <a:t> e.g. </a:t>
            </a:r>
            <a:r>
              <a:rPr lang="nl-NL" sz="2400" dirty="0" err="1"/>
              <a:t>firstly</a:t>
            </a:r>
            <a:r>
              <a:rPr lang="nl-NL" sz="2400" dirty="0"/>
              <a:t>, </a:t>
            </a:r>
            <a:r>
              <a:rPr lang="nl-NL" sz="2400" dirty="0" err="1"/>
              <a:t>secondly</a:t>
            </a:r>
            <a:r>
              <a:rPr lang="nl-NL" sz="2400" dirty="0"/>
              <a:t>, in </a:t>
            </a:r>
            <a:r>
              <a:rPr lang="nl-NL" sz="2400" dirty="0" err="1"/>
              <a:t>addition</a:t>
            </a:r>
            <a:r>
              <a:rPr lang="nl-NL" sz="2400" dirty="0"/>
              <a:t> </a:t>
            </a:r>
            <a:r>
              <a:rPr lang="nl-NL" sz="2400" dirty="0" err="1"/>
              <a:t>to</a:t>
            </a:r>
            <a:r>
              <a:rPr lang="nl-NL" sz="2400" dirty="0"/>
              <a:t> </a:t>
            </a:r>
            <a:r>
              <a:rPr lang="nl-NL" sz="2400" dirty="0" err="1"/>
              <a:t>that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 err="1"/>
              <a:t>To</a:t>
            </a:r>
            <a:r>
              <a:rPr lang="nl-NL" sz="2400" b="1" dirty="0"/>
              <a:t> contrast/</a:t>
            </a:r>
            <a:r>
              <a:rPr lang="nl-NL" sz="2400" b="1" dirty="0" err="1"/>
              <a:t>compare</a:t>
            </a:r>
            <a:r>
              <a:rPr lang="nl-NL" sz="2400" b="1" dirty="0"/>
              <a:t> </a:t>
            </a:r>
            <a:r>
              <a:rPr lang="nl-NL" sz="2400" b="1" dirty="0" err="1"/>
              <a:t>two</a:t>
            </a:r>
            <a:r>
              <a:rPr lang="nl-NL" sz="2400" b="1" dirty="0"/>
              <a:t> points: </a:t>
            </a:r>
            <a:r>
              <a:rPr lang="nl-NL" sz="2400" dirty="0"/>
              <a:t>e.g. on </a:t>
            </a:r>
            <a:r>
              <a:rPr lang="nl-NL" sz="2400" dirty="0" err="1"/>
              <a:t>the</a:t>
            </a:r>
            <a:r>
              <a:rPr lang="nl-NL" sz="2400" dirty="0"/>
              <a:t> </a:t>
            </a:r>
            <a:r>
              <a:rPr lang="nl-NL" sz="2400" dirty="0" err="1"/>
              <a:t>other</a:t>
            </a:r>
            <a:r>
              <a:rPr lang="nl-NL" sz="2400" dirty="0"/>
              <a:t> hand….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 err="1"/>
              <a:t>To</a:t>
            </a:r>
            <a:r>
              <a:rPr lang="nl-NL" sz="2400" b="1" dirty="0"/>
              <a:t> </a:t>
            </a:r>
            <a:r>
              <a:rPr lang="nl-NL" sz="2400" b="1" dirty="0" err="1"/>
              <a:t>provide</a:t>
            </a:r>
            <a:r>
              <a:rPr lang="nl-NL" sz="2400" b="1" dirty="0"/>
              <a:t> </a:t>
            </a:r>
            <a:r>
              <a:rPr lang="nl-NL" sz="2400" b="1" dirty="0" err="1"/>
              <a:t>examples</a:t>
            </a:r>
            <a:r>
              <a:rPr lang="nl-NL" sz="2400" b="1" dirty="0"/>
              <a:t> </a:t>
            </a:r>
            <a:r>
              <a:rPr lang="nl-NL" sz="2400" b="1" dirty="0" err="1"/>
              <a:t>for</a:t>
            </a:r>
            <a:r>
              <a:rPr lang="nl-NL" sz="2400" b="1" dirty="0"/>
              <a:t> </a:t>
            </a:r>
            <a:r>
              <a:rPr lang="nl-NL" sz="2400" b="1" dirty="0" err="1"/>
              <a:t>your</a:t>
            </a:r>
            <a:r>
              <a:rPr lang="nl-NL" sz="2400" b="1" dirty="0"/>
              <a:t> argument:</a:t>
            </a:r>
            <a:r>
              <a:rPr lang="nl-NL" sz="2400" dirty="0"/>
              <a:t> e.g. </a:t>
            </a:r>
            <a:r>
              <a:rPr lang="nl-NL" sz="2400" dirty="0" err="1"/>
              <a:t>for</a:t>
            </a:r>
            <a:r>
              <a:rPr lang="nl-NL" sz="2400" dirty="0"/>
              <a:t> </a:t>
            </a:r>
            <a:r>
              <a:rPr lang="nl-NL" sz="2400" dirty="0" err="1"/>
              <a:t>instance</a:t>
            </a:r>
            <a:r>
              <a:rPr lang="nl-NL" sz="2400" dirty="0"/>
              <a:t>….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 err="1"/>
              <a:t>To</a:t>
            </a:r>
            <a:r>
              <a:rPr lang="nl-NL" sz="2400" b="1" dirty="0"/>
              <a:t> </a:t>
            </a:r>
            <a:r>
              <a:rPr lang="nl-NL" sz="2400" b="1" dirty="0" err="1"/>
              <a:t>signify</a:t>
            </a:r>
            <a:r>
              <a:rPr lang="nl-NL" sz="2400" b="1" dirty="0"/>
              <a:t> </a:t>
            </a:r>
            <a:r>
              <a:rPr lang="nl-NL" sz="2400" b="1" dirty="0" err="1"/>
              <a:t>importance</a:t>
            </a:r>
            <a:r>
              <a:rPr lang="nl-NL" sz="2400" b="1" dirty="0"/>
              <a:t>: </a:t>
            </a:r>
            <a:r>
              <a:rPr lang="nl-NL" sz="2400" dirty="0"/>
              <a:t>eg. </a:t>
            </a:r>
            <a:r>
              <a:rPr lang="nl-NL" sz="2400" dirty="0" err="1"/>
              <a:t>Moreover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r>
              <a:rPr lang="nl-NL" sz="2400" dirty="0"/>
              <a:t>On </a:t>
            </a:r>
            <a:r>
              <a:rPr lang="nl-NL" sz="2400" dirty="0" err="1"/>
              <a:t>the</a:t>
            </a:r>
            <a:r>
              <a:rPr lang="nl-NL" sz="2400" dirty="0"/>
              <a:t> Wiki </a:t>
            </a:r>
            <a:r>
              <a:rPr lang="nl-NL" sz="2400" dirty="0" err="1"/>
              <a:t>you</a:t>
            </a:r>
            <a:r>
              <a:rPr lang="nl-NL" sz="2400" dirty="0"/>
              <a:t> </a:t>
            </a:r>
            <a:r>
              <a:rPr lang="nl-NL" sz="2400" dirty="0" err="1"/>
              <a:t>can</a:t>
            </a:r>
            <a:r>
              <a:rPr lang="nl-NL" sz="2400" dirty="0"/>
              <a:t> </a:t>
            </a:r>
            <a:r>
              <a:rPr lang="nl-NL" sz="2400" dirty="0" err="1"/>
              <a:t>find</a:t>
            </a:r>
            <a:r>
              <a:rPr lang="nl-NL" sz="2400" dirty="0"/>
              <a:t> a document </a:t>
            </a:r>
            <a:r>
              <a:rPr lang="nl-NL" sz="2400" dirty="0" err="1"/>
              <a:t>with</a:t>
            </a:r>
            <a:r>
              <a:rPr lang="nl-NL" sz="2400" dirty="0"/>
              <a:t> </a:t>
            </a:r>
            <a:r>
              <a:rPr lang="nl-NL" sz="2400" dirty="0" err="1"/>
              <a:t>lots</a:t>
            </a:r>
            <a:r>
              <a:rPr lang="nl-NL" sz="2400" dirty="0"/>
              <a:t> of </a:t>
            </a:r>
            <a:r>
              <a:rPr lang="nl-NL" sz="2400" dirty="0" err="1"/>
              <a:t>useful</a:t>
            </a:r>
            <a:r>
              <a:rPr lang="nl-NL" sz="2400" dirty="0"/>
              <a:t> </a:t>
            </a:r>
            <a:r>
              <a:rPr lang="nl-NL" sz="2400" dirty="0" err="1"/>
              <a:t>linking</a:t>
            </a:r>
            <a:r>
              <a:rPr lang="nl-NL" sz="2400" dirty="0"/>
              <a:t> </a:t>
            </a:r>
            <a:r>
              <a:rPr lang="nl-NL" sz="2400" dirty="0" err="1"/>
              <a:t>words</a:t>
            </a:r>
            <a:r>
              <a:rPr lang="nl-NL" sz="2400" dirty="0"/>
              <a:t>.</a:t>
            </a:r>
            <a:endParaRPr lang="nl-NL" sz="3200" dirty="0"/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92100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70584D-4850-C64C-A392-140E07450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Speaking</a:t>
            </a:r>
            <a:r>
              <a:rPr lang="nl-NL" dirty="0"/>
              <a:t> Test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87825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">
            <a:extLst>
              <a:ext uri="{FF2B5EF4-FFF2-40B4-BE49-F238E27FC236}">
                <a16:creationId xmlns:a16="http://schemas.microsoft.com/office/drawing/2014/main" id="{C5D971DE-1AA3-5E40-B737-057315114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664" y="343169"/>
            <a:ext cx="9574063" cy="668050"/>
          </a:xfrm>
        </p:spPr>
        <p:txBody>
          <a:bodyPr>
            <a:normAutofit fontScale="90000"/>
          </a:bodyPr>
          <a:lstStyle/>
          <a:p>
            <a:r>
              <a:rPr lang="nl-NL" sz="6000" dirty="0" err="1"/>
              <a:t>Debate</a:t>
            </a:r>
            <a:r>
              <a:rPr lang="nl-NL" sz="6000" dirty="0"/>
              <a:t> </a:t>
            </a:r>
            <a:r>
              <a:rPr lang="nl-NL" sz="6000" dirty="0" err="1"/>
              <a:t>with</a:t>
            </a:r>
            <a:r>
              <a:rPr lang="nl-NL" sz="6000" dirty="0"/>
              <a:t> moderator</a:t>
            </a:r>
          </a:p>
        </p:txBody>
      </p:sp>
      <p:sp>
        <p:nvSpPr>
          <p:cNvPr id="5" name="Tijdelijke aanduiding voor tekst 2">
            <a:extLst>
              <a:ext uri="{FF2B5EF4-FFF2-40B4-BE49-F238E27FC236}">
                <a16:creationId xmlns:a16="http://schemas.microsoft.com/office/drawing/2014/main" id="{9BD41B52-4FA1-8748-99C3-A5E2A765B9D3}"/>
              </a:ext>
            </a:extLst>
          </p:cNvPr>
          <p:cNvSpPr txBox="1">
            <a:spLocks/>
          </p:cNvSpPr>
          <p:nvPr/>
        </p:nvSpPr>
        <p:spPr>
          <a:xfrm>
            <a:off x="2167664" y="1459134"/>
            <a:ext cx="9719535" cy="311286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The </a:t>
            </a:r>
            <a:r>
              <a:rPr lang="nl-NL" sz="2400" dirty="0" err="1"/>
              <a:t>debate</a:t>
            </a:r>
            <a:r>
              <a:rPr lang="nl-NL" sz="2400" dirty="0"/>
              <a:t> </a:t>
            </a:r>
            <a:r>
              <a:rPr lang="nl-NL" sz="2400" dirty="0" err="1"/>
              <a:t>with</a:t>
            </a:r>
            <a:r>
              <a:rPr lang="nl-NL" sz="2400" dirty="0"/>
              <a:t> moderator </a:t>
            </a:r>
            <a:r>
              <a:rPr lang="nl-NL" sz="2400" dirty="0" err="1"/>
              <a:t>consists</a:t>
            </a:r>
            <a:r>
              <a:rPr lang="nl-NL" sz="2400" dirty="0"/>
              <a:t> of: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topic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speakers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moderator (1 minute)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Monologue: 2x3 minutes (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against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– moderator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giving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floor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each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speaker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Debate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5 minutes – moderator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ensuring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each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speaker has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opportunity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make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their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opinion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heard</a:t>
            </a:r>
            <a:endParaRPr lang="nl-N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Summary: Moderator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summarizes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both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sides of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debate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(2 minutes)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and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invites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audience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ask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questions</a:t>
            </a:r>
            <a:endParaRPr lang="nl-NL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Question time,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organised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l-NL" sz="2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by</a:t>
            </a:r>
            <a:r>
              <a:rPr lang="nl-NL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moderator: 4 minutes</a:t>
            </a:r>
            <a:endParaRPr lang="nl-N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678800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uttype">
  <a:themeElements>
    <a:clrScheme name="Hout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out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out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{1B678C7F-9105-AF4C-B176-01BE2461D364}tf10001070</Template>
  <TotalTime>23495</TotalTime>
  <Words>599</Words>
  <Application>Microsoft Macintosh PowerPoint</Application>
  <PresentationFormat>Breedbeeld</PresentationFormat>
  <Paragraphs>80</Paragraphs>
  <Slides>12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9" baseType="lpstr">
      <vt:lpstr>Arial</vt:lpstr>
      <vt:lpstr>Calibri</vt:lpstr>
      <vt:lpstr>Rockwell</vt:lpstr>
      <vt:lpstr>Rockwell Condensed</vt:lpstr>
      <vt:lpstr>Rockwell Extra Bold</vt:lpstr>
      <vt:lpstr>Wingdings</vt:lpstr>
      <vt:lpstr>Houttype</vt:lpstr>
      <vt:lpstr>B1 conversation &amp; speaking</vt:lpstr>
      <vt:lpstr>Persuasion in debates</vt:lpstr>
      <vt:lpstr>psychologically proven (Dirty) Persuasion techniques</vt:lpstr>
      <vt:lpstr>Stakeholder analysis</vt:lpstr>
      <vt:lpstr>Who will be affected by your stance?</vt:lpstr>
      <vt:lpstr>Linking words</vt:lpstr>
      <vt:lpstr>Linking words</vt:lpstr>
      <vt:lpstr>Speaking Test</vt:lpstr>
      <vt:lpstr>Debate with moderator</vt:lpstr>
      <vt:lpstr>Speaking test</vt:lpstr>
      <vt:lpstr>Schedule:</vt:lpstr>
      <vt:lpstr>Choice of topics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2 - Thursday</dc:title>
  <dc:creator>nathalie keunen</dc:creator>
  <cp:lastModifiedBy>nathalie keunen</cp:lastModifiedBy>
  <cp:revision>183</cp:revision>
  <cp:lastPrinted>2020-11-12T13:33:30Z</cp:lastPrinted>
  <dcterms:created xsi:type="dcterms:W3CDTF">2020-09-03T05:43:53Z</dcterms:created>
  <dcterms:modified xsi:type="dcterms:W3CDTF">2021-01-12T16:07:36Z</dcterms:modified>
</cp:coreProperties>
</file>